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311" r:id="rId3"/>
    <p:sldId id="297" r:id="rId4"/>
    <p:sldId id="312" r:id="rId5"/>
    <p:sldId id="313" r:id="rId6"/>
    <p:sldId id="314" r:id="rId7"/>
    <p:sldId id="315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 autoAdjust="0"/>
    <p:restoredTop sz="94661"/>
  </p:normalViewPr>
  <p:slideViewPr>
    <p:cSldViewPr>
      <p:cViewPr varScale="1">
        <p:scale>
          <a:sx n="197" d="100"/>
          <a:sy n="197" d="100"/>
        </p:scale>
        <p:origin x="216" y="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43038-F271-B44C-A609-61624E5FF5AB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3ED68C-9BEB-2D4C-9A9D-4FF7F696211E}">
      <dgm:prSet/>
      <dgm:spPr/>
      <dgm:t>
        <a:bodyPr/>
        <a:lstStyle/>
        <a:p>
          <a:pPr rtl="0"/>
          <a:r>
            <a:rPr lang="en-US" dirty="0" smtClean="0"/>
            <a:t>Pivot Tables</a:t>
          </a:r>
          <a:endParaRPr lang="en-US" dirty="0"/>
        </a:p>
      </dgm:t>
    </dgm:pt>
    <dgm:pt modelId="{9F38B551-A426-E94C-BBA8-F4C2318589D2}" type="parTrans" cxnId="{27AAEF74-B392-6E4B-B302-2E38EAD6547A}">
      <dgm:prSet/>
      <dgm:spPr/>
      <dgm:t>
        <a:bodyPr/>
        <a:lstStyle/>
        <a:p>
          <a:endParaRPr lang="en-US"/>
        </a:p>
      </dgm:t>
    </dgm:pt>
    <dgm:pt modelId="{78C07CA1-B586-F244-AA77-DDAA5D980254}" type="sibTrans" cxnId="{27AAEF74-B392-6E4B-B302-2E38EAD6547A}">
      <dgm:prSet/>
      <dgm:spPr/>
      <dgm:t>
        <a:bodyPr/>
        <a:lstStyle/>
        <a:p>
          <a:endParaRPr lang="en-US"/>
        </a:p>
      </dgm:t>
    </dgm:pt>
    <dgm:pt modelId="{1CE252B9-E661-E545-A43D-AF9F6C107A4B}">
      <dgm:prSet/>
      <dgm:spPr/>
      <dgm:t>
        <a:bodyPr/>
        <a:lstStyle/>
        <a:p>
          <a:pPr rtl="0"/>
          <a:r>
            <a:rPr lang="en-US" smtClean="0"/>
            <a:t>End of Presentation</a:t>
          </a:r>
          <a:endParaRPr lang="en-US"/>
        </a:p>
      </dgm:t>
    </dgm:pt>
    <dgm:pt modelId="{F41F37CF-2695-E841-8D68-F7A0788E8A48}" type="parTrans" cxnId="{22084601-BF09-3748-9512-68D73C701C0D}">
      <dgm:prSet/>
      <dgm:spPr/>
      <dgm:t>
        <a:bodyPr/>
        <a:lstStyle/>
        <a:p>
          <a:endParaRPr lang="en-US"/>
        </a:p>
      </dgm:t>
    </dgm:pt>
    <dgm:pt modelId="{76A7FDA8-7558-F046-9383-FC32324FCF58}" type="sibTrans" cxnId="{22084601-BF09-3748-9512-68D73C701C0D}">
      <dgm:prSet/>
      <dgm:spPr/>
      <dgm:t>
        <a:bodyPr/>
        <a:lstStyle/>
        <a:p>
          <a:endParaRPr lang="en-US"/>
        </a:p>
      </dgm:t>
    </dgm:pt>
    <dgm:pt modelId="{1BD4007E-106D-184C-930C-DA383DE887FC}" type="pres">
      <dgm:prSet presAssocID="{F8543038-F271-B44C-A609-61624E5FF5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EFE25D-18DC-C347-AD87-891706CB57A3}" type="pres">
      <dgm:prSet presAssocID="{A13ED68C-9BEB-2D4C-9A9D-4FF7F696211E}" presName="Name8" presStyleCnt="0"/>
      <dgm:spPr/>
    </dgm:pt>
    <dgm:pt modelId="{84DC221C-8ADF-8F4C-A4AB-1ED1486C2BAB}" type="pres">
      <dgm:prSet presAssocID="{A13ED68C-9BEB-2D4C-9A9D-4FF7F696211E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C436E-4AC4-9B44-A458-C394BA2F8995}" type="pres">
      <dgm:prSet presAssocID="{A13ED68C-9BEB-2D4C-9A9D-4FF7F69621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6D29C-3EAE-224F-8EC6-90837AC9132C}" type="pres">
      <dgm:prSet presAssocID="{1CE252B9-E661-E545-A43D-AF9F6C107A4B}" presName="Name8" presStyleCnt="0"/>
      <dgm:spPr/>
    </dgm:pt>
    <dgm:pt modelId="{570ECD48-A719-8C40-9E13-BDECC43874A0}" type="pres">
      <dgm:prSet presAssocID="{1CE252B9-E661-E545-A43D-AF9F6C107A4B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425F1-0D5A-7542-A13F-309B4F9FFBD7}" type="pres">
      <dgm:prSet presAssocID="{1CE252B9-E661-E545-A43D-AF9F6C107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C5D2C0-7E87-6749-B309-073A4B5366BD}" type="presOf" srcId="{1CE252B9-E661-E545-A43D-AF9F6C107A4B}" destId="{8B3425F1-0D5A-7542-A13F-309B4F9FFBD7}" srcOrd="1" destOrd="0" presId="urn:microsoft.com/office/officeart/2005/8/layout/pyramid1"/>
    <dgm:cxn modelId="{6DF35A74-3096-8E4B-B616-DC51DF495710}" type="presOf" srcId="{F8543038-F271-B44C-A609-61624E5FF5AB}" destId="{1BD4007E-106D-184C-930C-DA383DE887FC}" srcOrd="0" destOrd="0" presId="urn:microsoft.com/office/officeart/2005/8/layout/pyramid1"/>
    <dgm:cxn modelId="{27AAEF74-B392-6E4B-B302-2E38EAD6547A}" srcId="{F8543038-F271-B44C-A609-61624E5FF5AB}" destId="{A13ED68C-9BEB-2D4C-9A9D-4FF7F696211E}" srcOrd="0" destOrd="0" parTransId="{9F38B551-A426-E94C-BBA8-F4C2318589D2}" sibTransId="{78C07CA1-B586-F244-AA77-DDAA5D980254}"/>
    <dgm:cxn modelId="{22084601-BF09-3748-9512-68D73C701C0D}" srcId="{F8543038-F271-B44C-A609-61624E5FF5AB}" destId="{1CE252B9-E661-E545-A43D-AF9F6C107A4B}" srcOrd="1" destOrd="0" parTransId="{F41F37CF-2695-E841-8D68-F7A0788E8A48}" sibTransId="{76A7FDA8-7558-F046-9383-FC32324FCF58}"/>
    <dgm:cxn modelId="{CB6E432A-A3F2-C648-A827-DCD08D1273B7}" type="presOf" srcId="{A13ED68C-9BEB-2D4C-9A9D-4FF7F696211E}" destId="{84DC221C-8ADF-8F4C-A4AB-1ED1486C2BAB}" srcOrd="0" destOrd="0" presId="urn:microsoft.com/office/officeart/2005/8/layout/pyramid1"/>
    <dgm:cxn modelId="{472731C0-A58B-6745-85BE-ABC22716B4D6}" type="presOf" srcId="{1CE252B9-E661-E545-A43D-AF9F6C107A4B}" destId="{570ECD48-A719-8C40-9E13-BDECC43874A0}" srcOrd="0" destOrd="0" presId="urn:microsoft.com/office/officeart/2005/8/layout/pyramid1"/>
    <dgm:cxn modelId="{CA3BED68-1138-274A-9B85-E8F45BB02C43}" type="presOf" srcId="{A13ED68C-9BEB-2D4C-9A9D-4FF7F696211E}" destId="{2E2C436E-4AC4-9B44-A458-C394BA2F8995}" srcOrd="1" destOrd="0" presId="urn:microsoft.com/office/officeart/2005/8/layout/pyramid1"/>
    <dgm:cxn modelId="{57274696-598A-854B-9A81-2FE4349BD923}" type="presParOf" srcId="{1BD4007E-106D-184C-930C-DA383DE887FC}" destId="{51EFE25D-18DC-C347-AD87-891706CB57A3}" srcOrd="0" destOrd="0" presId="urn:microsoft.com/office/officeart/2005/8/layout/pyramid1"/>
    <dgm:cxn modelId="{73CD0841-1B60-854E-9E2F-63E61FE68CFF}" type="presParOf" srcId="{51EFE25D-18DC-C347-AD87-891706CB57A3}" destId="{84DC221C-8ADF-8F4C-A4AB-1ED1486C2BAB}" srcOrd="0" destOrd="0" presId="urn:microsoft.com/office/officeart/2005/8/layout/pyramid1"/>
    <dgm:cxn modelId="{C6CA5638-6F97-D549-A5C5-40728222AF84}" type="presParOf" srcId="{51EFE25D-18DC-C347-AD87-891706CB57A3}" destId="{2E2C436E-4AC4-9B44-A458-C394BA2F8995}" srcOrd="1" destOrd="0" presId="urn:microsoft.com/office/officeart/2005/8/layout/pyramid1"/>
    <dgm:cxn modelId="{DD9DBE4C-6FD5-4645-8280-7915A3356B5A}" type="presParOf" srcId="{1BD4007E-106D-184C-930C-DA383DE887FC}" destId="{22E6D29C-3EAE-224F-8EC6-90837AC9132C}" srcOrd="1" destOrd="0" presId="urn:microsoft.com/office/officeart/2005/8/layout/pyramid1"/>
    <dgm:cxn modelId="{6CFB40DE-F8DA-B448-B996-3518D289EF6F}" type="presParOf" srcId="{22E6D29C-3EAE-224F-8EC6-90837AC9132C}" destId="{570ECD48-A719-8C40-9E13-BDECC43874A0}" srcOrd="0" destOrd="0" presId="urn:microsoft.com/office/officeart/2005/8/layout/pyramid1"/>
    <dgm:cxn modelId="{AEF8FB71-BF96-5D46-9DF6-47234411B3E9}" type="presParOf" srcId="{22E6D29C-3EAE-224F-8EC6-90837AC9132C}" destId="{8B3425F1-0D5A-7542-A13F-309B4F9FFBD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C221C-8ADF-8F4C-A4AB-1ED1486C2BAB}">
      <dsp:nvSpPr>
        <dsp:cNvPr id="0" name=""/>
        <dsp:cNvSpPr/>
      </dsp:nvSpPr>
      <dsp:spPr>
        <a:xfrm>
          <a:off x="2057400" y="0"/>
          <a:ext cx="41148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Pivot Tables</a:t>
          </a:r>
          <a:endParaRPr lang="en-US" sz="6500" kern="1200" dirty="0"/>
        </a:p>
      </dsp:txBody>
      <dsp:txXfrm>
        <a:off x="2057400" y="0"/>
        <a:ext cx="4114800" cy="2910681"/>
      </dsp:txXfrm>
    </dsp:sp>
    <dsp:sp modelId="{570ECD48-A719-8C40-9E13-BDECC43874A0}">
      <dsp:nvSpPr>
        <dsp:cNvPr id="0" name=""/>
        <dsp:cNvSpPr/>
      </dsp:nvSpPr>
      <dsp:spPr>
        <a:xfrm>
          <a:off x="0" y="2910681"/>
          <a:ext cx="82296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End of Presentation</a:t>
          </a:r>
          <a:endParaRPr lang="en-US" sz="6500" kern="1200"/>
        </a:p>
      </dsp:txBody>
      <dsp:txXfrm>
        <a:off x="1440179" y="2910681"/>
        <a:ext cx="5349240" cy="2910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10/20/15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10/20/15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watertreepress.com/stats" TargetMode="Externa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Statistical Fundamentals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Using Microsoft Excel for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and Bivariate Analysis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1"/>
            <a:ext cx="5257800" cy="19811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Pivot Tables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Microsoft® Excel®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</a:t>
            </a:r>
            <a:r>
              <a:rPr lang="en-US" sz="1200" dirty="0" smtClean="0">
                <a:latin typeface="Times New Roman"/>
                <a:cs typeface="Times New Roman"/>
              </a:rPr>
              <a:t>Microsoft Corporation.</a:t>
            </a:r>
            <a:endParaRPr lang="en-US" sz="1200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83091"/>
            <a:ext cx="283827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3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Pivot Tables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 </a:t>
            </a:r>
            <a:r>
              <a:rPr lang="en-US" sz="2400" dirty="0"/>
              <a:t>pivot table is an Excel reporting tool that facilitates summarizing data without the use of formulas and displaying various statistics using different formats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Below is an example of a pivot table that provides the means (arithmetic averages) for four variables (see grand totals) while also providing means for two categories (male = 1 and female = 2):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495800"/>
            <a:ext cx="6172200" cy="13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1085" y="2726277"/>
            <a:ext cx="3944314" cy="2554545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TASK</a:t>
            </a:r>
          </a:p>
          <a:p>
            <a:pPr algn="ctr"/>
            <a:r>
              <a:rPr lang="en-US" sz="1600" dirty="0" smtClean="0"/>
              <a:t>Construct a pivot table using </a:t>
            </a:r>
            <a:r>
              <a:rPr lang="en-US" sz="1600" dirty="0"/>
              <a:t>the </a:t>
            </a:r>
            <a:r>
              <a:rPr lang="en-US" sz="1600" dirty="0" smtClean="0"/>
              <a:t>provided </a:t>
            </a:r>
            <a:r>
              <a:rPr lang="en-US" sz="1600" dirty="0" err="1" smtClean="0"/>
              <a:t>datset</a:t>
            </a:r>
            <a:r>
              <a:rPr lang="en-US" sz="1600" dirty="0" smtClean="0"/>
              <a:t> that: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Displays </a:t>
            </a:r>
            <a:r>
              <a:rPr lang="en-US" sz="1600" dirty="0"/>
              <a:t>values as Averages of </a:t>
            </a:r>
            <a:r>
              <a:rPr lang="en-US" sz="1600" dirty="0" smtClean="0"/>
              <a:t>alienation, isolation, powerlessness (</a:t>
            </a:r>
            <a:r>
              <a:rPr lang="en-US" sz="1600" dirty="0" err="1" smtClean="0"/>
              <a:t>powerl</a:t>
            </a:r>
            <a:r>
              <a:rPr lang="en-US" sz="1600" dirty="0" smtClean="0"/>
              <a:t>), and normlessness (</a:t>
            </a:r>
            <a:r>
              <a:rPr lang="en-US" sz="1600" dirty="0" err="1" smtClean="0"/>
              <a:t>norml</a:t>
            </a:r>
            <a:r>
              <a:rPr lang="en-US" sz="1600" dirty="0" smtClean="0"/>
              <a:t>).</a:t>
            </a:r>
            <a:endParaRPr lang="en-US" sz="1600" dirty="0"/>
          </a:p>
          <a:p>
            <a:pPr algn="ctr"/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Displays gender </a:t>
            </a:r>
            <a:r>
              <a:rPr lang="en-US" sz="1600" dirty="0"/>
              <a:t>(i.e., </a:t>
            </a:r>
            <a:r>
              <a:rPr lang="en-US" sz="1600" dirty="0" smtClean="0"/>
              <a:t>1=male </a:t>
            </a:r>
            <a:r>
              <a:rPr lang="en-US" sz="1600" dirty="0"/>
              <a:t>and </a:t>
            </a:r>
            <a:r>
              <a:rPr lang="en-US" sz="1600" dirty="0" smtClean="0"/>
              <a:t>2=female) </a:t>
            </a:r>
            <a:r>
              <a:rPr lang="en-US" sz="1600" dirty="0"/>
              <a:t>as row labels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971086" y="1213045"/>
            <a:ext cx="4020514" cy="64633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the dataset </a:t>
            </a:r>
            <a:r>
              <a:rPr lang="en-US" i="1" dirty="0" err="1" smtClean="0"/>
              <a:t>Motivation.xlsx</a:t>
            </a:r>
            <a:r>
              <a:rPr lang="en-US" dirty="0" smtClean="0"/>
              <a:t>. Click on the Pivot Table worksheet tab.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9860" y="1969661"/>
            <a:ext cx="3915539" cy="64633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2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810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Constructing a Pivot Table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4724400" cy="202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2700" y="204734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Constructing a Pivot Table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48111"/>
            <a:ext cx="4724400" cy="2026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4588" y="1051354"/>
            <a:ext cx="4020514" cy="861774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Click on a cell in the dataset to make it active, e.g., cell A1. Then proceed to the Excel Insert tab and click on the Pivot Table icon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142" y="2068358"/>
            <a:ext cx="2963405" cy="9823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600" y="3218986"/>
            <a:ext cx="8839200" cy="584775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Create Pivot Table dialog opens. Confirm/change the settings and click OK. A blank pivot table appears on the designated worksheet along with the PivotTable Builder dialog. </a:t>
            </a:r>
            <a:endParaRPr lang="en-US" sz="16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5" y="3948612"/>
            <a:ext cx="2742482" cy="19878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933403"/>
            <a:ext cx="1542335" cy="19885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972045"/>
            <a:ext cx="1042818" cy="191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2700" y="204734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Constructing a Pivot Table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969238"/>
            <a:ext cx="5969000" cy="156966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Using the Field Name panel, check gender, alienation, isolation, </a:t>
            </a:r>
            <a:r>
              <a:rPr lang="en-US" sz="1600" dirty="0" err="1" smtClean="0"/>
              <a:t>powerl</a:t>
            </a:r>
            <a:r>
              <a:rPr lang="en-US" sz="1600" dirty="0" smtClean="0"/>
              <a:t>, and </a:t>
            </a:r>
            <a:r>
              <a:rPr lang="en-US" sz="1600" dirty="0" err="1" smtClean="0"/>
              <a:t>norml</a:t>
            </a:r>
            <a:r>
              <a:rPr lang="en-US" sz="1600" dirty="0" smtClean="0"/>
              <a:t>. </a:t>
            </a:r>
            <a:r>
              <a:rPr lang="en-US" sz="1600" dirty="0" err="1" smtClean="0"/>
              <a:t>Notethe</a:t>
            </a:r>
            <a:r>
              <a:rPr lang="en-US" sz="1600" dirty="0" smtClean="0"/>
              <a:t> appearance of tiles in the Columns, Rows, and Values panel.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The pivot table changes to reflect the settings in the PivotTable Builder dialog. See below.</a:t>
            </a:r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4" y="948161"/>
            <a:ext cx="2310831" cy="424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50" y="2688292"/>
            <a:ext cx="1917700" cy="344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2700" y="204734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Constructing a Pivot Table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969238"/>
            <a:ext cx="4064000" cy="156966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Drag the gender tile from the Values panel to the Rows panel; drag the alienation tile from the Rows panel to the Values panel.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The pivot table changes to reflect the settings in the PivotTable Builder dialog. See below.</a:t>
            </a:r>
            <a:endParaRPr 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69238"/>
            <a:ext cx="2209800" cy="4043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3084179"/>
            <a:ext cx="3994929" cy="11068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0" y="969238"/>
            <a:ext cx="2202956" cy="404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2700" y="204734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Constructing a Pivot Table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969238"/>
            <a:ext cx="4064000" cy="1077218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Click the “I” icon on each tile in the Values panel (in turn). Change each variable from Sum (default) to Average. </a:t>
            </a:r>
          </a:p>
          <a:p>
            <a:pPr algn="ctr"/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69239"/>
            <a:ext cx="2010437" cy="3678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160" y="969238"/>
            <a:ext cx="2014181" cy="3678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4262606"/>
            <a:ext cx="408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pivot table changes to reflect the settings in the PivotTable Builder dialog. See below.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04" y="1828800"/>
            <a:ext cx="2209800" cy="2311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185936"/>
            <a:ext cx="5791200" cy="112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374387"/>
              </p:ext>
            </p:extLst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415</Words>
  <Application>Microsoft Macintosh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Times New Roman</vt:lpstr>
      <vt:lpstr>Arial</vt:lpstr>
      <vt:lpstr>Office Theme</vt:lpstr>
      <vt:lpstr>Statistical Fundamentals:  Using Microsoft Excel for Univariate and Bivariate Analysis Alfred P. Rovai</vt:lpstr>
      <vt:lpstr>Pivot Tables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Descriptive Statistics</dc:title>
  <dc:subject/>
  <dc:creator>Alfred P. Rovai</dc:creator>
  <cp:keywords/>
  <dc:description/>
  <cp:lastModifiedBy>Fred Rovai</cp:lastModifiedBy>
  <cp:revision>229</cp:revision>
  <dcterms:created xsi:type="dcterms:W3CDTF">2013-06-04T13:30:25Z</dcterms:created>
  <dcterms:modified xsi:type="dcterms:W3CDTF">2015-10-20T21:34:37Z</dcterms:modified>
  <cp:category/>
</cp:coreProperties>
</file>